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8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7C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F. DECANTE, octobre 2018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269AF-45B0-4371-8249-7AB445E33275}" type="datetimeFigureOut">
              <a:rPr lang="fr-FR" smtClean="0"/>
              <a:pPr/>
              <a:t>26/02/2019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F12AC-EE39-458D-A83D-4F7ABD779C7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F. DECANTE, octobre 2018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299D7-AA4B-4968-BB10-65E03D1FFFCD}" type="datetimeFigureOut">
              <a:rPr lang="fr-FR" smtClean="0"/>
              <a:pPr/>
              <a:t>26/02/2019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5B46D-AB9C-468C-BFA1-77BD79BCB2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5B46D-AB9C-468C-BFA1-77BD79BCB24B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smtClean="0"/>
              <a:t>F. DECANTE, octobre 2018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B099-0B15-4774-8F1A-69646DD5321D}" type="datetime1">
              <a:rPr lang="fr-FR" smtClean="0"/>
              <a:pPr/>
              <a:t>26/02/2019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1978-B149-4FD5-B17C-8BDD7C6C78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AE0A-D92F-4CD0-AFFF-232B88F8126A}" type="datetime1">
              <a:rPr lang="fr-FR" smtClean="0"/>
              <a:pPr/>
              <a:t>26/02/2019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1978-B149-4FD5-B17C-8BDD7C6C78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7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03CA-31B1-4ED3-8B52-A3FEE7488FA7}" type="datetime1">
              <a:rPr lang="fr-FR" smtClean="0"/>
              <a:pPr/>
              <a:t>26/02/2019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1978-B149-4FD5-B17C-8BDD7C6C78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4554-F690-431A-8497-0010A61741F6}" type="datetime1">
              <a:rPr lang="fr-FR" smtClean="0"/>
              <a:pPr/>
              <a:t>26/02/2019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1978-B149-4FD5-B17C-8BDD7C6C78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74A6-769C-49D8-BAAA-331B66ABE750}" type="datetime1">
              <a:rPr lang="fr-FR" smtClean="0"/>
              <a:pPr/>
              <a:t>26/02/2019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1978-B149-4FD5-B17C-8BDD7C6C78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EB64-16DA-40AC-8CF8-F114FB946AFD}" type="datetime1">
              <a:rPr lang="fr-FR" smtClean="0"/>
              <a:pPr/>
              <a:t>26/02/2019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1978-B149-4FD5-B17C-8BDD7C6C78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ACE2-FE57-402F-AA47-A8D47C4A286B}" type="datetime1">
              <a:rPr lang="fr-FR" smtClean="0"/>
              <a:pPr/>
              <a:t>26/02/2019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1978-B149-4FD5-B17C-8BDD7C6C78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BF1C-386B-4E00-8CA2-8C380CEDAA55}" type="datetime1">
              <a:rPr lang="fr-FR" smtClean="0"/>
              <a:pPr/>
              <a:t>26/02/2019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1978-B149-4FD5-B17C-8BDD7C6C78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B858-E7EF-4442-BD39-51100985FF9A}" type="datetime1">
              <a:rPr lang="fr-FR" smtClean="0"/>
              <a:pPr/>
              <a:t>26/02/2019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1978-B149-4FD5-B17C-8BDD7C6C78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DB73-826F-4BF5-99E2-AC85EA64EEDA}" type="datetime1">
              <a:rPr lang="fr-FR" smtClean="0"/>
              <a:pPr/>
              <a:t>26/02/2019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1978-B149-4FD5-B17C-8BDD7C6C78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7DF9-7F9C-4038-BE9F-799A132665FB}" type="datetime1">
              <a:rPr lang="fr-FR" smtClean="0"/>
              <a:pPr/>
              <a:t>26/02/2019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1978-B149-4FD5-B17C-8BDD7C6C78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B5FCB-528C-4038-BF63-E6C4AB1EB49E}" type="datetime1">
              <a:rPr lang="fr-FR" smtClean="0"/>
              <a:pPr/>
              <a:t>26/02/2019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F. DECANTE – février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1978-B149-4FD5-B17C-8BDD7C6C78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8680" y="3491881"/>
            <a:ext cx="5829300" cy="196003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Anatomie des muscles latéraux du membre postérieur du chien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---------------------------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Application à la voie d’abord latérale</a:t>
            </a:r>
            <a:br>
              <a:rPr lang="fr-FR" dirty="0" smtClean="0"/>
            </a:br>
            <a:r>
              <a:rPr lang="fr-FR" dirty="0" smtClean="0"/>
              <a:t>la diaphyse fémorale</a:t>
            </a:r>
            <a:br>
              <a:rPr lang="fr-FR" dirty="0" smtClean="0"/>
            </a:br>
            <a:r>
              <a:rPr lang="fr-FR" dirty="0" smtClean="0"/>
              <a:t>et de l’abord caudal de la hanche</a:t>
            </a:r>
            <a:endParaRPr lang="fr-FR" dirty="0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8475137"/>
            <a:ext cx="2171700" cy="486833"/>
          </a:xfrm>
        </p:spPr>
        <p:txBody>
          <a:bodyPr/>
          <a:lstStyle/>
          <a:p>
            <a:r>
              <a:rPr lang="fr-FR" smtClean="0"/>
              <a:t>F. DECANTE – février 2019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space réservé du contenu 21" descr="Semi tendineu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Muscles  fémoraux caudaux</a:t>
            </a:r>
            <a:br>
              <a:rPr lang="fr-FR" dirty="0" smtClean="0"/>
            </a:br>
            <a:r>
              <a:rPr lang="fr-FR" dirty="0" smtClean="0"/>
              <a:t>(plan profond)</a:t>
            </a:r>
            <a:br>
              <a:rPr lang="fr-FR" dirty="0" smtClean="0"/>
            </a:br>
            <a:endParaRPr lang="fr-FR" dirty="0"/>
          </a:p>
        </p:txBody>
      </p:sp>
      <p:grpSp>
        <p:nvGrpSpPr>
          <p:cNvPr id="3" name="Groupe 4"/>
          <p:cNvGrpSpPr/>
          <p:nvPr/>
        </p:nvGrpSpPr>
        <p:grpSpPr>
          <a:xfrm>
            <a:off x="764704" y="1835696"/>
            <a:ext cx="3096344" cy="1089412"/>
            <a:chOff x="764704" y="1835696"/>
            <a:chExt cx="3096344" cy="1089412"/>
          </a:xfrm>
        </p:grpSpPr>
        <p:sp>
          <p:nvSpPr>
            <p:cNvPr id="6" name="ZoneTexte 5"/>
            <p:cNvSpPr txBox="1"/>
            <p:nvPr/>
          </p:nvSpPr>
          <p:spPr>
            <a:xfrm>
              <a:off x="1700808" y="255577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superficiel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96752" y="219573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moyen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64704" y="183569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profond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60648" y="305983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médial Droit de la cuisse</a:t>
            </a: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intermédiaire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2656" y="44999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Couturier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2656" y="50040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latéral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53136" y="363589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Adducteur de la cuisse</a:t>
            </a:r>
          </a:p>
          <a:p>
            <a:endParaRPr lang="fr-FR" dirty="0" smtClean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3573016" y="3923928"/>
            <a:ext cx="1080120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space réservé du contenu 21" descr="Semi tendineu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Muscles  fémoraux caudaux</a:t>
            </a:r>
            <a:br>
              <a:rPr lang="fr-FR" dirty="0" smtClean="0"/>
            </a:br>
            <a:r>
              <a:rPr lang="fr-FR" dirty="0" smtClean="0"/>
              <a:t>(plan profond)</a:t>
            </a:r>
            <a:br>
              <a:rPr lang="fr-FR" dirty="0" smtClean="0"/>
            </a:br>
            <a:endParaRPr lang="fr-FR" dirty="0"/>
          </a:p>
        </p:txBody>
      </p:sp>
      <p:grpSp>
        <p:nvGrpSpPr>
          <p:cNvPr id="3" name="Groupe 4"/>
          <p:cNvGrpSpPr/>
          <p:nvPr/>
        </p:nvGrpSpPr>
        <p:grpSpPr>
          <a:xfrm>
            <a:off x="764704" y="1835696"/>
            <a:ext cx="3096344" cy="1089412"/>
            <a:chOff x="764704" y="1835696"/>
            <a:chExt cx="3096344" cy="1089412"/>
          </a:xfrm>
        </p:grpSpPr>
        <p:sp>
          <p:nvSpPr>
            <p:cNvPr id="6" name="ZoneTexte 5"/>
            <p:cNvSpPr txBox="1"/>
            <p:nvPr/>
          </p:nvSpPr>
          <p:spPr>
            <a:xfrm>
              <a:off x="1700808" y="255577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superficiel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96752" y="219573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moyen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64704" y="183569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profond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60648" y="305983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médial Droit de la cuisse</a:t>
            </a: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intermédiaire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2656" y="44999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Couturier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2656" y="50040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latéral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53136" y="3635896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Adducteur de la cuisse</a:t>
            </a:r>
          </a:p>
          <a:p>
            <a:endParaRPr lang="fr-FR" dirty="0" smtClean="0"/>
          </a:p>
          <a:p>
            <a:r>
              <a:rPr lang="fr-FR" dirty="0" smtClean="0"/>
              <a:t>Semi tendineux</a:t>
            </a:r>
          </a:p>
          <a:p>
            <a:endParaRPr lang="fr-FR" dirty="0" smtClean="0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3645024" y="4644008"/>
            <a:ext cx="1008112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space réservé du contenu 21" descr="Semi tendineu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Muscles  fémoraux caudaux</a:t>
            </a:r>
            <a:br>
              <a:rPr lang="fr-FR" dirty="0" smtClean="0"/>
            </a:br>
            <a:r>
              <a:rPr lang="fr-FR" dirty="0" smtClean="0"/>
              <a:t>(plan profond)</a:t>
            </a:r>
            <a:br>
              <a:rPr lang="fr-FR" dirty="0" smtClean="0"/>
            </a:br>
            <a:endParaRPr lang="fr-FR" dirty="0"/>
          </a:p>
        </p:txBody>
      </p:sp>
      <p:grpSp>
        <p:nvGrpSpPr>
          <p:cNvPr id="3" name="Groupe 4"/>
          <p:cNvGrpSpPr/>
          <p:nvPr/>
        </p:nvGrpSpPr>
        <p:grpSpPr>
          <a:xfrm>
            <a:off x="764704" y="1835696"/>
            <a:ext cx="3096344" cy="1089412"/>
            <a:chOff x="764704" y="1835696"/>
            <a:chExt cx="3096344" cy="1089412"/>
          </a:xfrm>
        </p:grpSpPr>
        <p:sp>
          <p:nvSpPr>
            <p:cNvPr id="6" name="ZoneTexte 5"/>
            <p:cNvSpPr txBox="1"/>
            <p:nvPr/>
          </p:nvSpPr>
          <p:spPr>
            <a:xfrm>
              <a:off x="1700808" y="255577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superficiel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96752" y="219573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moyen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64704" y="183569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profond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60648" y="305983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médial Droit de la cuisse</a:t>
            </a: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intermédiaire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2656" y="44999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Couturier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2656" y="50040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latéral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53136" y="3635896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Adducteur de la cuisse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 tendineux</a:t>
            </a:r>
          </a:p>
          <a:p>
            <a:endParaRPr lang="fr-FR" dirty="0" smtClean="0"/>
          </a:p>
          <a:p>
            <a:r>
              <a:rPr lang="fr-FR" dirty="0" smtClean="0"/>
              <a:t>Semi membraneux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3356992" y="5220072"/>
            <a:ext cx="1296144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Espace réservé du contenu 33" descr="Carré fémoral , jumeau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Muscles  fémoraux caudaux</a:t>
            </a:r>
            <a:br>
              <a:rPr lang="fr-FR" dirty="0" smtClean="0"/>
            </a:br>
            <a:r>
              <a:rPr lang="fr-FR" dirty="0" smtClean="0"/>
              <a:t>(plan profond)</a:t>
            </a:r>
            <a:br>
              <a:rPr lang="fr-FR" dirty="0" smtClean="0"/>
            </a:br>
            <a:endParaRPr lang="fr-FR" dirty="0"/>
          </a:p>
        </p:txBody>
      </p:sp>
      <p:grpSp>
        <p:nvGrpSpPr>
          <p:cNvPr id="3" name="Groupe 4"/>
          <p:cNvGrpSpPr/>
          <p:nvPr/>
        </p:nvGrpSpPr>
        <p:grpSpPr>
          <a:xfrm>
            <a:off x="764704" y="1835696"/>
            <a:ext cx="3096344" cy="1089412"/>
            <a:chOff x="764704" y="1835696"/>
            <a:chExt cx="3096344" cy="1089412"/>
          </a:xfrm>
        </p:grpSpPr>
        <p:sp>
          <p:nvSpPr>
            <p:cNvPr id="6" name="ZoneTexte 5"/>
            <p:cNvSpPr txBox="1"/>
            <p:nvPr/>
          </p:nvSpPr>
          <p:spPr>
            <a:xfrm>
              <a:off x="1700808" y="255577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superficiel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96752" y="219573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moyen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64704" y="183569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profond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60648" y="305983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médial Droit de la cuisse</a:t>
            </a: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intermédiaire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2656" y="44999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Couturier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2656" y="50040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latéral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53136" y="3635896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Adducteur de la cuisse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 tendineux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 membraneux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861048" y="2339752"/>
            <a:ext cx="1011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Jumeaux</a:t>
            </a:r>
          </a:p>
          <a:p>
            <a:r>
              <a:rPr lang="fr-FR" dirty="0" smtClean="0"/>
              <a:t>      </a:t>
            </a: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3717032" y="2555776"/>
            <a:ext cx="216024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Espace réservé du contenu 27" descr="Carré fémoral , jumeau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Muscles  fémoraux caudaux</a:t>
            </a:r>
            <a:br>
              <a:rPr lang="fr-FR" dirty="0" smtClean="0"/>
            </a:br>
            <a:r>
              <a:rPr lang="fr-FR" dirty="0" smtClean="0"/>
              <a:t>(plan profond)</a:t>
            </a:r>
            <a:br>
              <a:rPr lang="fr-FR" dirty="0" smtClean="0"/>
            </a:br>
            <a:endParaRPr lang="fr-FR" dirty="0"/>
          </a:p>
        </p:txBody>
      </p:sp>
      <p:grpSp>
        <p:nvGrpSpPr>
          <p:cNvPr id="3" name="Groupe 4"/>
          <p:cNvGrpSpPr/>
          <p:nvPr/>
        </p:nvGrpSpPr>
        <p:grpSpPr>
          <a:xfrm>
            <a:off x="764704" y="1835696"/>
            <a:ext cx="3096344" cy="1089412"/>
            <a:chOff x="764704" y="1835696"/>
            <a:chExt cx="3096344" cy="1089412"/>
          </a:xfrm>
        </p:grpSpPr>
        <p:sp>
          <p:nvSpPr>
            <p:cNvPr id="6" name="ZoneTexte 5"/>
            <p:cNvSpPr txBox="1"/>
            <p:nvPr/>
          </p:nvSpPr>
          <p:spPr>
            <a:xfrm>
              <a:off x="1700808" y="255577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superficiel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96752" y="219573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moyen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64704" y="183569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profond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60648" y="305983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médial Droit de la cuisse</a:t>
            </a: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intermédiaire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2656" y="44999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Couturier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2656" y="50040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latéral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53136" y="3635896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Adducteur de la cuisse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 tendineux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 membraneux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861048" y="2339752"/>
            <a:ext cx="1839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Jumeaux</a:t>
            </a:r>
          </a:p>
          <a:p>
            <a:r>
              <a:rPr lang="fr-FR" dirty="0" smtClean="0"/>
              <a:t>      Carré fémoral 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3645024" y="2987824"/>
            <a:ext cx="576064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Espace réservé du contenu 33" descr="Obturateur exter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Muscles  fémoraux caudaux</a:t>
            </a:r>
            <a:br>
              <a:rPr lang="fr-FR" dirty="0" smtClean="0"/>
            </a:br>
            <a:r>
              <a:rPr lang="fr-FR" dirty="0" smtClean="0"/>
              <a:t>(plan profond)</a:t>
            </a:r>
            <a:br>
              <a:rPr lang="fr-FR" dirty="0" smtClean="0"/>
            </a:br>
            <a:endParaRPr lang="fr-FR" dirty="0"/>
          </a:p>
        </p:txBody>
      </p:sp>
      <p:grpSp>
        <p:nvGrpSpPr>
          <p:cNvPr id="3" name="Groupe 4"/>
          <p:cNvGrpSpPr/>
          <p:nvPr/>
        </p:nvGrpSpPr>
        <p:grpSpPr>
          <a:xfrm>
            <a:off x="764704" y="1835696"/>
            <a:ext cx="3096344" cy="1089412"/>
            <a:chOff x="764704" y="1835696"/>
            <a:chExt cx="3096344" cy="1089412"/>
          </a:xfrm>
        </p:grpSpPr>
        <p:sp>
          <p:nvSpPr>
            <p:cNvPr id="6" name="ZoneTexte 5"/>
            <p:cNvSpPr txBox="1"/>
            <p:nvPr/>
          </p:nvSpPr>
          <p:spPr>
            <a:xfrm>
              <a:off x="1700808" y="255577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superficiel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96752" y="219573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moyen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64704" y="183569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profond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60648" y="305983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médial Droit de la cuisse</a:t>
            </a: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intermédiaire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2656" y="44999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Couturier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2656" y="50040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latéral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53136" y="3635896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Adducteur de la cuisse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 tendineux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 membraneux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861048" y="2339752"/>
            <a:ext cx="1839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Jumeaux</a:t>
            </a: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Carré fémoral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509120" y="3059832"/>
            <a:ext cx="200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Obturateur externe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3717032" y="3347864"/>
            <a:ext cx="936104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Espace réservé du contenu 25" descr="Gastrocnémien  Nerf sciatiq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grpSp>
        <p:nvGrpSpPr>
          <p:cNvPr id="3" name="Groupe 4"/>
          <p:cNvGrpSpPr/>
          <p:nvPr/>
        </p:nvGrpSpPr>
        <p:grpSpPr>
          <a:xfrm>
            <a:off x="764704" y="1835696"/>
            <a:ext cx="3096344" cy="1089412"/>
            <a:chOff x="764704" y="1835696"/>
            <a:chExt cx="3096344" cy="1089412"/>
          </a:xfrm>
        </p:grpSpPr>
        <p:sp>
          <p:nvSpPr>
            <p:cNvPr id="6" name="ZoneTexte 5"/>
            <p:cNvSpPr txBox="1"/>
            <p:nvPr/>
          </p:nvSpPr>
          <p:spPr>
            <a:xfrm>
              <a:off x="1700808" y="255577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superficiel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96752" y="219573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moyen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64704" y="183569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profond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60648" y="305983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médial Droit de la cuisse</a:t>
            </a: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intermédiaire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2656" y="44999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Couturier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2656" y="50040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latéral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53136" y="3635896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Adducteur de la cuisse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 tendineux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 membraneux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861048" y="2339752"/>
            <a:ext cx="1839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Jumeaux</a:t>
            </a: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Carré fémoral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509120" y="3059832"/>
            <a:ext cx="200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Obturateur externe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581128" y="6084168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</a:t>
            </a:r>
            <a:r>
              <a:rPr lang="fr-FR" i="1" dirty="0" smtClean="0"/>
              <a:t>(Nerf sciatique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/>
          </a:p>
        </p:txBody>
      </p:sp>
      <p:cxnSp>
        <p:nvCxnSpPr>
          <p:cNvPr id="23" name="Connecteur droit avec flèche 22"/>
          <p:cNvCxnSpPr/>
          <p:nvPr/>
        </p:nvCxnSpPr>
        <p:spPr>
          <a:xfrm flipH="1" flipV="1">
            <a:off x="3140968" y="5364088"/>
            <a:ext cx="1656184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Espace réservé du contenu 24" descr="Gastrocnémien  Nerf sciatiq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grpSp>
        <p:nvGrpSpPr>
          <p:cNvPr id="3" name="Groupe 4"/>
          <p:cNvGrpSpPr/>
          <p:nvPr/>
        </p:nvGrpSpPr>
        <p:grpSpPr>
          <a:xfrm>
            <a:off x="764704" y="1835696"/>
            <a:ext cx="3096344" cy="1089412"/>
            <a:chOff x="764704" y="1835696"/>
            <a:chExt cx="3096344" cy="1089412"/>
          </a:xfrm>
        </p:grpSpPr>
        <p:sp>
          <p:nvSpPr>
            <p:cNvPr id="6" name="ZoneTexte 5"/>
            <p:cNvSpPr txBox="1"/>
            <p:nvPr/>
          </p:nvSpPr>
          <p:spPr>
            <a:xfrm>
              <a:off x="1700808" y="255577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superficiel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96752" y="219573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moyen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64704" y="183569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profond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60648" y="305983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médial Droit de la cuisse</a:t>
            </a: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intermédiaire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2656" y="44999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Couturier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2656" y="50040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latéral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53136" y="3635896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Adducteur de la cuisse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 tendineux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 membraneux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861048" y="2339752"/>
            <a:ext cx="1839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Jumeaux</a:t>
            </a: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Carré fémoral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509120" y="3059832"/>
            <a:ext cx="200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Obturateur externe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581128" y="6084168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   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(Nerf sciatique)</a:t>
            </a:r>
            <a:r>
              <a:rPr lang="fr-FR" i="1" dirty="0" smtClean="0"/>
              <a:t> </a:t>
            </a:r>
            <a:endParaRPr lang="fr-FR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dirty="0" smtClean="0"/>
          </a:p>
          <a:p>
            <a:r>
              <a:rPr lang="fr-FR" dirty="0" err="1" smtClean="0"/>
              <a:t>Gastrocnémien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/>
          </a:p>
        </p:txBody>
      </p:sp>
      <p:cxnSp>
        <p:nvCxnSpPr>
          <p:cNvPr id="23" name="Connecteur droit avec flèche 22"/>
          <p:cNvCxnSpPr>
            <a:stCxn id="19" idx="1"/>
          </p:cNvCxnSpPr>
          <p:nvPr/>
        </p:nvCxnSpPr>
        <p:spPr>
          <a:xfrm flipH="1" flipV="1">
            <a:off x="3212976" y="6156176"/>
            <a:ext cx="1368152" cy="6666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space réservé du contenu 21" descr="Biceps fémo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Muscles  fémoraux caudaux</a:t>
            </a:r>
            <a:br>
              <a:rPr lang="fr-FR" dirty="0" smtClean="0"/>
            </a:br>
            <a:r>
              <a:rPr lang="fr-FR" dirty="0" smtClean="0"/>
              <a:t>(plan superficiel)</a:t>
            </a:r>
            <a:br>
              <a:rPr lang="fr-FR" dirty="0" smtClean="0"/>
            </a:br>
            <a:endParaRPr lang="fr-FR" dirty="0"/>
          </a:p>
        </p:txBody>
      </p:sp>
      <p:grpSp>
        <p:nvGrpSpPr>
          <p:cNvPr id="3" name="Groupe 4"/>
          <p:cNvGrpSpPr/>
          <p:nvPr/>
        </p:nvGrpSpPr>
        <p:grpSpPr>
          <a:xfrm>
            <a:off x="764704" y="1835696"/>
            <a:ext cx="3096344" cy="1089412"/>
            <a:chOff x="764704" y="1835696"/>
            <a:chExt cx="3096344" cy="1089412"/>
          </a:xfrm>
        </p:grpSpPr>
        <p:sp>
          <p:nvSpPr>
            <p:cNvPr id="6" name="ZoneTexte 5"/>
            <p:cNvSpPr txBox="1"/>
            <p:nvPr/>
          </p:nvSpPr>
          <p:spPr>
            <a:xfrm>
              <a:off x="1700808" y="255577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superficiel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96752" y="219573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moyen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64704" y="183569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profond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60648" y="305983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médial Droit de la cuisse</a:t>
            </a: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intermédiaire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2656" y="44999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Couturier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2656" y="50040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latéral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53136" y="3635896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Adducteur de la cuisse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 tendineux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 membraneux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861048" y="2339752"/>
            <a:ext cx="1839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Jumeaux</a:t>
            </a: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Carré fémoral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509120" y="3059832"/>
            <a:ext cx="200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Obturateur externe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581128" y="6084168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fr-FR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(Nerf sciatique)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Gastrocnémien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4653136" y="5580112"/>
            <a:ext cx="161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Biceps fémoral </a:t>
            </a:r>
            <a:endParaRPr lang="fr-FR" dirty="0"/>
          </a:p>
        </p:txBody>
      </p:sp>
      <p:cxnSp>
        <p:nvCxnSpPr>
          <p:cNvPr id="26" name="Connecteur droit avec flèche 25"/>
          <p:cNvCxnSpPr>
            <a:stCxn id="24" idx="1"/>
          </p:cNvCxnSpPr>
          <p:nvPr/>
        </p:nvCxnSpPr>
        <p:spPr>
          <a:xfrm flipH="1" flipV="1">
            <a:off x="3212976" y="5148064"/>
            <a:ext cx="1440160" cy="6167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Espace réservé du contenu 25" descr="Facia lata au dess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Muscles  fémoraux </a:t>
            </a:r>
            <a:r>
              <a:rPr lang="fr-FR" dirty="0" err="1" smtClean="0"/>
              <a:t>crâniaux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(plan superficiel)</a:t>
            </a:r>
            <a:br>
              <a:rPr lang="fr-FR" dirty="0" smtClean="0"/>
            </a:br>
            <a:endParaRPr lang="fr-FR" dirty="0"/>
          </a:p>
        </p:txBody>
      </p:sp>
      <p:grpSp>
        <p:nvGrpSpPr>
          <p:cNvPr id="3" name="Groupe 4"/>
          <p:cNvGrpSpPr/>
          <p:nvPr/>
        </p:nvGrpSpPr>
        <p:grpSpPr>
          <a:xfrm>
            <a:off x="764704" y="1835696"/>
            <a:ext cx="3096344" cy="1089412"/>
            <a:chOff x="764704" y="1835696"/>
            <a:chExt cx="3096344" cy="1089412"/>
          </a:xfrm>
        </p:grpSpPr>
        <p:sp>
          <p:nvSpPr>
            <p:cNvPr id="6" name="ZoneTexte 5"/>
            <p:cNvSpPr txBox="1"/>
            <p:nvPr/>
          </p:nvSpPr>
          <p:spPr>
            <a:xfrm>
              <a:off x="1700808" y="255577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superficiel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96752" y="219573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moyen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64704" y="183569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profond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60648" y="305983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médial Droit de la cuisse</a:t>
            </a: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intermédiaire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2656" y="44999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Couturier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2656" y="50040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latéral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53136" y="3635896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Adducteur de la cuisse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 tendineux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Semi membraneux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861048" y="2339752"/>
            <a:ext cx="1839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Jumeaux</a:t>
            </a: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Carré fémoral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509120" y="3059832"/>
            <a:ext cx="200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Obturateur externe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581128" y="6084168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Nerf sciatique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Gastrocnémien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4653136" y="5580112"/>
            <a:ext cx="161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Biceps fémoral 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32656" y="6012160"/>
            <a:ext cx="2084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Fascia </a:t>
            </a:r>
            <a:r>
              <a:rPr lang="fr-FR" dirty="0" err="1" smtClean="0"/>
              <a:t>lata</a:t>
            </a:r>
            <a:r>
              <a:rPr lang="fr-FR" dirty="0" smtClean="0"/>
              <a:t> + tenseur</a:t>
            </a:r>
            <a:endParaRPr lang="fr-FR" dirty="0"/>
          </a:p>
        </p:txBody>
      </p:sp>
      <p:cxnSp>
        <p:nvCxnSpPr>
          <p:cNvPr id="28" name="Connecteur droit avec flèche 27"/>
          <p:cNvCxnSpPr>
            <a:stCxn id="23" idx="3"/>
          </p:cNvCxnSpPr>
          <p:nvPr/>
        </p:nvCxnSpPr>
        <p:spPr>
          <a:xfrm flipV="1">
            <a:off x="2417650" y="4860032"/>
            <a:ext cx="363278" cy="1336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656" y="3275856"/>
            <a:ext cx="6172200" cy="1524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Anatomie topographique des </a:t>
            </a:r>
            <a:br>
              <a:rPr lang="fr-FR" dirty="0" smtClean="0"/>
            </a:br>
            <a:r>
              <a:rPr lang="fr-FR" dirty="0" smtClean="0"/>
              <a:t>muscles latéraux </a:t>
            </a:r>
            <a:br>
              <a:rPr lang="fr-FR" dirty="0" smtClean="0"/>
            </a:br>
            <a:r>
              <a:rPr lang="fr-FR" dirty="0" smtClean="0"/>
              <a:t>du membre postérieur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3300" dirty="0" smtClean="0"/>
              <a:t>(des plus profonds </a:t>
            </a:r>
            <a:r>
              <a:rPr lang="fr-FR" sz="3300" dirty="0" smtClean="0"/>
              <a:t>aux </a:t>
            </a:r>
            <a:r>
              <a:rPr lang="fr-FR" sz="3300" dirty="0" smtClean="0"/>
              <a:t>plus superficiels)</a:t>
            </a:r>
            <a:endParaRPr lang="fr-FR" sz="33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42900" y="3203848"/>
            <a:ext cx="6172200" cy="49643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400" dirty="0" smtClean="0"/>
              <a:t>APPLICATION PRATIQUE </a:t>
            </a:r>
            <a:endParaRPr lang="fr-FR" sz="4400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ncision cutané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Abord latéral de la</a:t>
            </a:r>
            <a:br>
              <a:rPr lang="fr-FR" dirty="0" smtClean="0"/>
            </a:br>
            <a:r>
              <a:rPr lang="fr-FR" dirty="0" smtClean="0"/>
              <a:t>diaphyse fémorale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132856" y="2411760"/>
            <a:ext cx="171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Incision cutanée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Incision Fascia l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Abord latéral de la</a:t>
            </a:r>
            <a:br>
              <a:rPr lang="fr-FR" dirty="0" smtClean="0"/>
            </a:br>
            <a:r>
              <a:rPr lang="fr-FR" dirty="0" smtClean="0"/>
              <a:t>diaphyse fémorale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132856" y="2411760"/>
            <a:ext cx="221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Incision du Fascia </a:t>
            </a:r>
            <a:r>
              <a:rPr lang="fr-FR" dirty="0" err="1" smtClean="0"/>
              <a:t>lata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 descr="Fascia lata récliné + écarte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Abord latéral de la</a:t>
            </a:r>
            <a:br>
              <a:rPr lang="fr-FR" dirty="0" smtClean="0"/>
            </a:br>
            <a:r>
              <a:rPr lang="fr-FR" dirty="0" smtClean="0"/>
              <a:t>diaphyse fémorale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60648" y="3707904"/>
            <a:ext cx="1197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Fascia </a:t>
            </a:r>
            <a:r>
              <a:rPr lang="fr-FR" dirty="0" err="1" smtClean="0"/>
              <a:t>lata</a:t>
            </a:r>
            <a:r>
              <a:rPr lang="fr-FR" dirty="0" smtClean="0"/>
              <a:t> </a:t>
            </a:r>
          </a:p>
          <a:p>
            <a:r>
              <a:rPr lang="fr-FR" dirty="0" smtClean="0"/>
              <a:t>(récliné)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556792" y="3995936"/>
            <a:ext cx="115212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u contenu 13" descr="Biceps fémoral et fascia lata récliné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Abord latéral de la</a:t>
            </a:r>
            <a:br>
              <a:rPr lang="fr-FR" dirty="0" smtClean="0"/>
            </a:br>
            <a:r>
              <a:rPr lang="fr-FR" dirty="0" smtClean="0"/>
              <a:t>diaphyse fémorale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365104" y="5580112"/>
            <a:ext cx="1617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Biceps fémoral </a:t>
            </a:r>
          </a:p>
          <a:p>
            <a:r>
              <a:rPr lang="fr-FR" dirty="0" smtClean="0"/>
              <a:t>(récliné)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556792" y="3995936"/>
            <a:ext cx="115212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3429000" y="5220072"/>
            <a:ext cx="86409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60648" y="3707904"/>
            <a:ext cx="1197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Fascia </a:t>
            </a:r>
            <a:r>
              <a:rPr lang="fr-FR" dirty="0" err="1" smtClean="0"/>
              <a:t>lata</a:t>
            </a:r>
            <a:r>
              <a:rPr lang="fr-FR" dirty="0" smtClean="0"/>
              <a:t> </a:t>
            </a:r>
          </a:p>
          <a:p>
            <a:r>
              <a:rPr lang="fr-FR" dirty="0" smtClean="0"/>
              <a:t>(récliné)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 descr="Vaste latéral récliné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Abord latéral de la</a:t>
            </a:r>
            <a:br>
              <a:rPr lang="fr-FR" dirty="0" smtClean="0"/>
            </a:br>
            <a:r>
              <a:rPr lang="fr-FR" dirty="0" smtClean="0"/>
              <a:t>diaphyse fémorale 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628800" y="4860032"/>
            <a:ext cx="1440160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76672" y="4499992"/>
            <a:ext cx="1386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Vaste latéral </a:t>
            </a:r>
          </a:p>
          <a:p>
            <a:r>
              <a:rPr lang="fr-FR" dirty="0" smtClean="0"/>
              <a:t>(récliné)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365104" y="5580112"/>
            <a:ext cx="1617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Biceps fémoral </a:t>
            </a: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(récliné)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60648" y="3707904"/>
            <a:ext cx="1197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Fascia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lata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(récliné)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u contenu 13" descr="Elevation Semi-tendineu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Abord latéral de la</a:t>
            </a:r>
            <a:br>
              <a:rPr lang="fr-FR" dirty="0" smtClean="0"/>
            </a:br>
            <a:r>
              <a:rPr lang="fr-FR" dirty="0" smtClean="0"/>
              <a:t>diaphyse fémorale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725144" y="5004048"/>
            <a:ext cx="1658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Elévation du</a:t>
            </a:r>
          </a:p>
          <a:p>
            <a:r>
              <a:rPr lang="fr-FR" dirty="0" err="1" smtClean="0"/>
              <a:t>Semi-tendineux</a:t>
            </a:r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H="1" flipV="1">
            <a:off x="3284984" y="4932040"/>
            <a:ext cx="136815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76672" y="4499992"/>
            <a:ext cx="1386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latéral </a:t>
            </a: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(récliné)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365104" y="5580112"/>
            <a:ext cx="1617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Biceps fémoral </a:t>
            </a: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(récliné)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60648" y="3707904"/>
            <a:ext cx="1197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Fascia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lata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(récliné)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16" y="2133600"/>
            <a:ext cx="4268768" cy="603408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Abord caudal de </a:t>
            </a:r>
            <a:br>
              <a:rPr lang="fr-FR" dirty="0" smtClean="0"/>
            </a:br>
            <a:r>
              <a:rPr lang="fr-FR" dirty="0" smtClean="0"/>
              <a:t>l’articulation coxo-fémorale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717032" y="6250856"/>
            <a:ext cx="286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Rotation interne du membre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Abord caudal de </a:t>
            </a:r>
            <a:br>
              <a:rPr lang="fr-FR" dirty="0" smtClean="0"/>
            </a:br>
            <a:r>
              <a:rPr lang="fr-FR" dirty="0" smtClean="0"/>
              <a:t>l’articulation coxo-fémorale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16" y="2133600"/>
            <a:ext cx="4268768" cy="6034088"/>
          </a:xfrm>
        </p:spPr>
      </p:pic>
      <p:sp>
        <p:nvSpPr>
          <p:cNvPr id="3" name="ZoneTexte 2"/>
          <p:cNvSpPr txBox="1"/>
          <p:nvPr/>
        </p:nvSpPr>
        <p:spPr>
          <a:xfrm>
            <a:off x="3717032" y="2267744"/>
            <a:ext cx="2779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Incision du fascia du biceps </a:t>
            </a:r>
          </a:p>
          <a:p>
            <a:r>
              <a:rPr lang="fr-FR" dirty="0"/>
              <a:t>e</a:t>
            </a:r>
            <a:r>
              <a:rPr lang="fr-FR" dirty="0" smtClean="0"/>
              <a:t>t </a:t>
            </a:r>
            <a:r>
              <a:rPr lang="fr-FR" dirty="0" err="1" smtClean="0"/>
              <a:t>réclinaison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3645024" y="2915816"/>
            <a:ext cx="504056" cy="1296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030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Abord caudal de </a:t>
            </a:r>
            <a:br>
              <a:rPr lang="fr-FR" dirty="0" smtClean="0"/>
            </a:br>
            <a:r>
              <a:rPr lang="fr-FR" dirty="0" smtClean="0"/>
              <a:t>l’articulation coxo-fémorale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16" y="2133600"/>
            <a:ext cx="4268768" cy="6034088"/>
          </a:xfrm>
        </p:spPr>
      </p:pic>
      <p:sp>
        <p:nvSpPr>
          <p:cNvPr id="3" name="ZoneTexte 2"/>
          <p:cNvSpPr txBox="1"/>
          <p:nvPr/>
        </p:nvSpPr>
        <p:spPr>
          <a:xfrm>
            <a:off x="1916832" y="2156860"/>
            <a:ext cx="2525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Ténotomie de l’insertion </a:t>
            </a:r>
          </a:p>
          <a:p>
            <a:r>
              <a:rPr lang="fr-FR" dirty="0"/>
              <a:t>d</a:t>
            </a:r>
            <a:r>
              <a:rPr lang="fr-FR" dirty="0" smtClean="0"/>
              <a:t>u fessier superficiel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636912" y="2843808"/>
            <a:ext cx="576064" cy="18722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773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Axes osseux</a:t>
            </a:r>
            <a:br>
              <a:rPr lang="fr-FR" dirty="0" smtClean="0"/>
            </a:br>
            <a:r>
              <a:rPr lang="fr-FR" sz="2200" dirty="0" smtClean="0"/>
              <a:t>(membre postérieur G – vue latérale )</a:t>
            </a:r>
            <a:endParaRPr lang="fr-FR" sz="2200" dirty="0"/>
          </a:p>
        </p:txBody>
      </p:sp>
      <p:pic>
        <p:nvPicPr>
          <p:cNvPr id="8" name="Espace réservé du contenu 7" descr="Axes osseu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Agrandissement ténotomie obturate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6672" y="3553492"/>
            <a:ext cx="3724656" cy="3194304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Abord caudal de </a:t>
            </a:r>
            <a:br>
              <a:rPr lang="fr-FR" dirty="0" smtClean="0"/>
            </a:br>
            <a:r>
              <a:rPr lang="fr-FR" dirty="0" smtClean="0"/>
              <a:t>l’articulation coxo-fémorale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37794" y="1890184"/>
            <a:ext cx="22535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Ténotomies de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Obturateur interne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Jumeaux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Carré fémoral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717032" y="3131840"/>
            <a:ext cx="432048" cy="1944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179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Agrandissement capsule articula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6672" y="3553492"/>
            <a:ext cx="3724656" cy="3194304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Abord caudal de </a:t>
            </a:r>
            <a:br>
              <a:rPr lang="fr-FR" dirty="0" smtClean="0"/>
            </a:br>
            <a:r>
              <a:rPr lang="fr-FR" dirty="0" smtClean="0"/>
              <a:t>l’articulation coxo-fémorale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356992" y="2483768"/>
            <a:ext cx="1921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Capsule articulaire</a:t>
            </a:r>
          </a:p>
          <a:p>
            <a:r>
              <a:rPr lang="fr-FR" dirty="0" smtClean="0"/>
              <a:t>coxo-fémorale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717032" y="3131840"/>
            <a:ext cx="432048" cy="1944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179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 descr="Agrandissement capsule articulaire incisé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6672" y="3553492"/>
            <a:ext cx="3724656" cy="3194304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Abord caudal de </a:t>
            </a:r>
            <a:br>
              <a:rPr lang="fr-FR" dirty="0" smtClean="0"/>
            </a:br>
            <a:r>
              <a:rPr lang="fr-FR" dirty="0" smtClean="0"/>
              <a:t>l’articulation coxo-fémorale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356992" y="2483768"/>
            <a:ext cx="3169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Incision de la capsule articulaire</a:t>
            </a:r>
          </a:p>
          <a:p>
            <a:r>
              <a:rPr lang="fr-FR" dirty="0" smtClean="0"/>
              <a:t>coxo-fémorale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717032" y="3131840"/>
            <a:ext cx="432048" cy="1800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179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Abord caudal de </a:t>
            </a:r>
            <a:br>
              <a:rPr lang="fr-FR" dirty="0" smtClean="0"/>
            </a:br>
            <a:r>
              <a:rPr lang="fr-FR" dirty="0" smtClean="0"/>
              <a:t>l’articulation coxo-fémorale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356992" y="2483768"/>
            <a:ext cx="3455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Capsule articulaire ouverte </a:t>
            </a:r>
          </a:p>
          <a:p>
            <a:r>
              <a:rPr lang="fr-FR" dirty="0" smtClean="0"/>
              <a:t>Abord du col et de la tête fémorale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  <p:pic>
        <p:nvPicPr>
          <p:cNvPr id="9" name="Espace réservé du contenu 8" descr="Agrandissement capsule articulaire ouvert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6672" y="3553492"/>
            <a:ext cx="3724656" cy="3194304"/>
          </a:xfrm>
        </p:spPr>
      </p:pic>
      <p:cxnSp>
        <p:nvCxnSpPr>
          <p:cNvPr id="10" name="Connecteur droit avec flèche 9"/>
          <p:cNvCxnSpPr/>
          <p:nvPr/>
        </p:nvCxnSpPr>
        <p:spPr>
          <a:xfrm flipH="1">
            <a:off x="3717032" y="3131840"/>
            <a:ext cx="432048" cy="1800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79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Fermeture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636912" y="2339752"/>
            <a:ext cx="4195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Suture tendineuse </a:t>
            </a:r>
            <a:r>
              <a:rPr lang="fr-FR" dirty="0" smtClean="0"/>
              <a:t>de </a:t>
            </a:r>
            <a:r>
              <a:rPr lang="fr-FR" dirty="0" smtClean="0"/>
              <a:t>l’</a:t>
            </a:r>
            <a:r>
              <a:rPr lang="fr-FR" dirty="0" smtClean="0"/>
              <a:t>Obturateur Interne,</a:t>
            </a:r>
          </a:p>
          <a:p>
            <a:r>
              <a:rPr lang="fr-FR" dirty="0" smtClean="0"/>
              <a:t>des Jumeaux aux Fessiers 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  <p:pic>
        <p:nvPicPr>
          <p:cNvPr id="8" name="Espace réservé du contenu 7" descr="Fermeture agrandie fessier_obturateu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6004" y="3545872"/>
            <a:ext cx="3745992" cy="3209544"/>
          </a:xfrm>
        </p:spPr>
      </p:pic>
      <p:cxnSp>
        <p:nvCxnSpPr>
          <p:cNvPr id="10" name="Connecteur droit avec flèche 9"/>
          <p:cNvCxnSpPr/>
          <p:nvPr/>
        </p:nvCxnSpPr>
        <p:spPr>
          <a:xfrm flipH="1">
            <a:off x="3573016" y="3131840"/>
            <a:ext cx="576064" cy="20162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79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Fermeture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573016" y="3131840"/>
            <a:ext cx="576064" cy="20162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Espace réservé du contenu 8" descr="Fermeture fascia l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sp>
        <p:nvSpPr>
          <p:cNvPr id="3" name="ZoneTexte 2"/>
          <p:cNvSpPr txBox="1"/>
          <p:nvPr/>
        </p:nvSpPr>
        <p:spPr>
          <a:xfrm>
            <a:off x="2924944" y="2339752"/>
            <a:ext cx="3884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Suture </a:t>
            </a:r>
            <a:r>
              <a:rPr lang="fr-FR" dirty="0" smtClean="0"/>
              <a:t>du Fascia </a:t>
            </a:r>
            <a:r>
              <a:rPr lang="fr-FR" dirty="0" err="1" smtClean="0"/>
              <a:t>lata</a:t>
            </a:r>
            <a:r>
              <a:rPr lang="fr-FR" dirty="0" smtClean="0"/>
              <a:t>  </a:t>
            </a:r>
            <a:r>
              <a:rPr lang="fr-FR" dirty="0" smtClean="0"/>
              <a:t>au </a:t>
            </a:r>
            <a:r>
              <a:rPr lang="fr-FR" dirty="0" smtClean="0"/>
              <a:t>Biceps fémoral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3068960" y="2843808"/>
            <a:ext cx="576064" cy="20162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79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Fermeture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573016" y="3131840"/>
            <a:ext cx="576064" cy="20162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3068960" y="2843808"/>
            <a:ext cx="576064" cy="20162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Espace réservé du contenu 10" descr="Fermeture S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sp>
        <p:nvSpPr>
          <p:cNvPr id="3" name="ZoneTexte 2"/>
          <p:cNvSpPr txBox="1"/>
          <p:nvPr/>
        </p:nvSpPr>
        <p:spPr>
          <a:xfrm>
            <a:off x="2924944" y="2339752"/>
            <a:ext cx="1926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Surjet sous-cutané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3221360" y="2996208"/>
            <a:ext cx="576064" cy="20162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79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Fermeture cutané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Fermeture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924944" y="2339752"/>
            <a:ext cx="1613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Suture cutanée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3429000" y="2843808"/>
            <a:ext cx="216024" cy="1728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79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92696" y="3140839"/>
            <a:ext cx="51125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BARONE R. </a:t>
            </a:r>
            <a:r>
              <a:rPr lang="fr-FR" b="1" i="1" dirty="0" smtClean="0"/>
              <a:t>Anatomie Comparée des Mammifères Domestiques. Tome 1 Ostéologie. 4e éd. </a:t>
            </a:r>
            <a:r>
              <a:rPr lang="fr-FR" b="1" i="1" dirty="0" err="1" smtClean="0"/>
              <a:t>Vigot</a:t>
            </a:r>
            <a:r>
              <a:rPr lang="fr-FR" b="1" i="1" dirty="0" smtClean="0"/>
              <a:t> Frères,761,1999.</a:t>
            </a:r>
          </a:p>
          <a:p>
            <a:endParaRPr lang="fr-FR" b="1" i="1" dirty="0" smtClean="0"/>
          </a:p>
          <a:p>
            <a:r>
              <a:rPr lang="fr-FR" b="1" dirty="0" smtClean="0"/>
              <a:t>BARONE R. </a:t>
            </a:r>
            <a:r>
              <a:rPr lang="fr-FR" b="1" i="1" dirty="0" smtClean="0"/>
              <a:t>Anatomie Comparée des Mammifères Domestiques. Tome 2  Arthrologie et Myologie. 3e éd.  </a:t>
            </a:r>
            <a:r>
              <a:rPr lang="fr-FR" b="1" i="1" dirty="0" err="1" smtClean="0"/>
              <a:t>Vigot</a:t>
            </a:r>
            <a:r>
              <a:rPr lang="fr-FR" b="1" i="1" dirty="0" smtClean="0"/>
              <a:t> Frères,984,1989. </a:t>
            </a:r>
          </a:p>
          <a:p>
            <a:endParaRPr lang="fr-FR" b="1" i="1" dirty="0" smtClean="0"/>
          </a:p>
          <a:p>
            <a:r>
              <a:rPr lang="fr-FR" b="1" dirty="0" smtClean="0"/>
              <a:t>PIERMATTEI D. </a:t>
            </a:r>
            <a:r>
              <a:rPr lang="fr-FR" b="1" i="1" dirty="0" smtClean="0"/>
              <a:t>Voies d’abord en chirurgie </a:t>
            </a:r>
            <a:r>
              <a:rPr lang="fr-FR" b="1" i="1" dirty="0" err="1" smtClean="0"/>
              <a:t>ostéo</a:t>
            </a:r>
            <a:r>
              <a:rPr lang="fr-FR" b="1" i="1" dirty="0" smtClean="0"/>
              <a:t>-articulaire du chien et du chat, Le Point </a:t>
            </a:r>
            <a:r>
              <a:rPr lang="fr-FR" b="1" i="1" dirty="0" err="1" smtClean="0"/>
              <a:t>Vét</a:t>
            </a:r>
            <a:r>
              <a:rPr lang="fr-FR" b="1" i="1" dirty="0" smtClean="0"/>
              <a:t>, 260-282,1993.</a:t>
            </a:r>
            <a:endParaRPr lang="fr-FR" i="1" dirty="0"/>
          </a:p>
        </p:txBody>
      </p:sp>
    </p:spTree>
    <p:extLst>
      <p:ext uri="{BB962C8B-B14F-4D97-AF65-F5344CB8AC3E}">
        <p14:creationId xmlns="" xmlns:p14="http://schemas.microsoft.com/office/powerpoint/2010/main" val="28179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Fessier profo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Muscles fessiers </a:t>
            </a:r>
            <a:br>
              <a:rPr lang="fr-FR" dirty="0" smtClean="0"/>
            </a:br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628800" y="2339752"/>
            <a:ext cx="1296144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764704" y="1835696"/>
            <a:ext cx="3096344" cy="1089412"/>
            <a:chOff x="764704" y="1835696"/>
            <a:chExt cx="3096344" cy="1089412"/>
          </a:xfrm>
        </p:grpSpPr>
        <p:sp>
          <p:nvSpPr>
            <p:cNvPr id="10" name="ZoneTexte 9"/>
            <p:cNvSpPr txBox="1"/>
            <p:nvPr/>
          </p:nvSpPr>
          <p:spPr>
            <a:xfrm>
              <a:off x="1700808" y="255577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196752" y="219573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64704" y="183569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Fessier profond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1" descr="Fessier moy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/>
          <a:p>
            <a:r>
              <a:rPr lang="fr-FR" dirty="0" smtClean="0"/>
              <a:t>Muscles fessiers </a:t>
            </a:r>
            <a:br>
              <a:rPr lang="fr-FR" dirty="0" smtClean="0"/>
            </a:b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9333656" y="522007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024844" y="2637076"/>
            <a:ext cx="612068" cy="926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764704" y="1835696"/>
            <a:ext cx="3096344" cy="1089412"/>
            <a:chOff x="764704" y="1835696"/>
            <a:chExt cx="3096344" cy="1089412"/>
          </a:xfrm>
        </p:grpSpPr>
        <p:sp>
          <p:nvSpPr>
            <p:cNvPr id="11" name="ZoneTexte 10"/>
            <p:cNvSpPr txBox="1"/>
            <p:nvPr/>
          </p:nvSpPr>
          <p:spPr>
            <a:xfrm>
              <a:off x="1700808" y="255577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196752" y="219573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Fessier moyen</a:t>
              </a:r>
              <a:endParaRPr lang="fr-FR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764704" y="183569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profond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Fessier superfici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/>
          <a:p>
            <a:r>
              <a:rPr lang="fr-FR" dirty="0" smtClean="0"/>
              <a:t>Muscles fessiers </a:t>
            </a:r>
            <a:br>
              <a:rPr lang="fr-FR" dirty="0" smtClean="0"/>
            </a:br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924944" y="3059832"/>
            <a:ext cx="576064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/>
          <p:cNvGrpSpPr/>
          <p:nvPr/>
        </p:nvGrpSpPr>
        <p:grpSpPr>
          <a:xfrm>
            <a:off x="764704" y="1835696"/>
            <a:ext cx="3096344" cy="1089412"/>
            <a:chOff x="764704" y="1835696"/>
            <a:chExt cx="3096344" cy="1089412"/>
          </a:xfrm>
        </p:grpSpPr>
        <p:sp>
          <p:nvSpPr>
            <p:cNvPr id="15" name="ZoneTexte 14"/>
            <p:cNvSpPr txBox="1"/>
            <p:nvPr/>
          </p:nvSpPr>
          <p:spPr>
            <a:xfrm>
              <a:off x="1700808" y="255577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Fessier superficiel</a:t>
              </a:r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196752" y="219573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moyen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64704" y="183569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profond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Espace réservé du contenu 24" descr="Vaste intermédia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Muscles  fémoraux </a:t>
            </a:r>
            <a:r>
              <a:rPr lang="fr-FR" dirty="0" err="1" smtClean="0"/>
              <a:t>crâniaux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(plan profond)</a:t>
            </a:r>
            <a:br>
              <a:rPr lang="fr-FR" dirty="0" smtClean="0"/>
            </a:b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764704" y="1835696"/>
            <a:ext cx="3096344" cy="1089412"/>
            <a:chOff x="764704" y="1835696"/>
            <a:chExt cx="3096344" cy="1089412"/>
          </a:xfrm>
        </p:grpSpPr>
        <p:sp>
          <p:nvSpPr>
            <p:cNvPr id="6" name="ZoneTexte 5"/>
            <p:cNvSpPr txBox="1"/>
            <p:nvPr/>
          </p:nvSpPr>
          <p:spPr>
            <a:xfrm>
              <a:off x="1700808" y="255577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superficiel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96752" y="219573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moyen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64704" y="183569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profond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60648" y="305983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Vaste </a:t>
            </a:r>
            <a:r>
              <a:rPr lang="fr-FR" dirty="0" smtClean="0"/>
              <a:t>médial Droit de la cuisse</a:t>
            </a:r>
          </a:p>
          <a:p>
            <a:r>
              <a:rPr lang="fr-FR" dirty="0" smtClean="0"/>
              <a:t>Vaste intermédiaire 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700808" y="3923928"/>
            <a:ext cx="1224136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348880" y="4499992"/>
            <a:ext cx="576064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276872" y="4427984"/>
            <a:ext cx="50405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du contenu 19" descr="Couturi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Muscles  fémoraux </a:t>
            </a:r>
            <a:r>
              <a:rPr lang="fr-FR" dirty="0" err="1" smtClean="0"/>
              <a:t>crâniaux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(plan profond)</a:t>
            </a:r>
            <a:br>
              <a:rPr lang="fr-FR" dirty="0" smtClean="0"/>
            </a:br>
            <a:endParaRPr lang="fr-FR" dirty="0"/>
          </a:p>
        </p:txBody>
      </p:sp>
      <p:grpSp>
        <p:nvGrpSpPr>
          <p:cNvPr id="3" name="Groupe 4"/>
          <p:cNvGrpSpPr/>
          <p:nvPr/>
        </p:nvGrpSpPr>
        <p:grpSpPr>
          <a:xfrm>
            <a:off x="764704" y="1835696"/>
            <a:ext cx="3096344" cy="1089412"/>
            <a:chOff x="764704" y="1835696"/>
            <a:chExt cx="3096344" cy="1089412"/>
          </a:xfrm>
        </p:grpSpPr>
        <p:sp>
          <p:nvSpPr>
            <p:cNvPr id="6" name="ZoneTexte 5"/>
            <p:cNvSpPr txBox="1"/>
            <p:nvPr/>
          </p:nvSpPr>
          <p:spPr>
            <a:xfrm>
              <a:off x="1700808" y="255577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superficiel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96752" y="219573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moyen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64704" y="183569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profond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60648" y="305983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médial Droit de la cuisse</a:t>
            </a: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intermédiaire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2656" y="44999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Couturier</a:t>
            </a:r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1412776" y="4427984"/>
            <a:ext cx="93610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du contenu 19" descr="Vaste laté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615" y="2133600"/>
            <a:ext cx="4268769" cy="6034088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Muscles  fémoraux </a:t>
            </a:r>
            <a:r>
              <a:rPr lang="fr-FR" dirty="0" err="1" smtClean="0"/>
              <a:t>crâniaux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(plan profond)</a:t>
            </a:r>
            <a:br>
              <a:rPr lang="fr-FR" dirty="0" smtClean="0"/>
            </a:br>
            <a:endParaRPr lang="fr-FR" dirty="0"/>
          </a:p>
        </p:txBody>
      </p:sp>
      <p:grpSp>
        <p:nvGrpSpPr>
          <p:cNvPr id="3" name="Groupe 4"/>
          <p:cNvGrpSpPr/>
          <p:nvPr/>
        </p:nvGrpSpPr>
        <p:grpSpPr>
          <a:xfrm>
            <a:off x="764704" y="1835696"/>
            <a:ext cx="3096344" cy="1089412"/>
            <a:chOff x="764704" y="1835696"/>
            <a:chExt cx="3096344" cy="1089412"/>
          </a:xfrm>
        </p:grpSpPr>
        <p:sp>
          <p:nvSpPr>
            <p:cNvPr id="6" name="ZoneTexte 5"/>
            <p:cNvSpPr txBox="1"/>
            <p:nvPr/>
          </p:nvSpPr>
          <p:spPr>
            <a:xfrm>
              <a:off x="1700808" y="255577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superficiel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96752" y="219573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moyen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64704" y="183569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Fessier profond</a:t>
              </a:r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60648" y="305983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médial Droit de la cuisse</a:t>
            </a: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Vaste intermédiaire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2656" y="44999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Couturier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2656" y="50040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Vaste latéral</a:t>
            </a:r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1700808" y="5004048"/>
            <a:ext cx="1224136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DECANTE – février 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3498</TotalTime>
  <Words>887</Words>
  <Application>Microsoft Office PowerPoint</Application>
  <PresentationFormat>Affichage à l'écran (4:3)</PresentationFormat>
  <Paragraphs>295</Paragraphs>
  <Slides>38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Thème Office</vt:lpstr>
      <vt:lpstr>Anatomie des muscles latéraux du membre postérieur du chien  ---------------------------  Application à la voie d’abord latérale la diaphyse fémorale et de l’abord caudal de la hanche</vt:lpstr>
      <vt:lpstr>Anatomie topographique des  muscles latéraux  du membre postérieur  (des plus profonds aux plus superficiels)</vt:lpstr>
      <vt:lpstr>Axes osseux (membre postérieur G – vue latérale )</vt:lpstr>
      <vt:lpstr>Muscles fessiers  </vt:lpstr>
      <vt:lpstr>Muscles fessiers  </vt:lpstr>
      <vt:lpstr>Muscles fessiers  </vt:lpstr>
      <vt:lpstr>Muscles  fémoraux crâniaux (plan profond) </vt:lpstr>
      <vt:lpstr>Muscles  fémoraux crâniaux (plan profond) </vt:lpstr>
      <vt:lpstr>Muscles  fémoraux crâniaux (plan profond) </vt:lpstr>
      <vt:lpstr>Muscles  fémoraux caudaux (plan profond) </vt:lpstr>
      <vt:lpstr>Muscles  fémoraux caudaux (plan profond) </vt:lpstr>
      <vt:lpstr>Muscles  fémoraux caudaux (plan profond) </vt:lpstr>
      <vt:lpstr>Muscles  fémoraux caudaux (plan profond) </vt:lpstr>
      <vt:lpstr>Muscles  fémoraux caudaux (plan profond) </vt:lpstr>
      <vt:lpstr>Muscles  fémoraux caudaux (plan profond) </vt:lpstr>
      <vt:lpstr>Diapositive 16</vt:lpstr>
      <vt:lpstr>Diapositive 17</vt:lpstr>
      <vt:lpstr>Muscles  fémoraux caudaux (plan superficiel) </vt:lpstr>
      <vt:lpstr>Muscles  fémoraux crâniaux (plan superficiel) </vt:lpstr>
      <vt:lpstr>Diapositive 20</vt:lpstr>
      <vt:lpstr>Abord latéral de la diaphyse fémorale </vt:lpstr>
      <vt:lpstr>Abord latéral de la diaphyse fémorale </vt:lpstr>
      <vt:lpstr>Abord latéral de la diaphyse fémorale </vt:lpstr>
      <vt:lpstr>Abord latéral de la diaphyse fémorale </vt:lpstr>
      <vt:lpstr>Abord latéral de la diaphyse fémorale </vt:lpstr>
      <vt:lpstr>Abord latéral de la diaphyse fémorale </vt:lpstr>
      <vt:lpstr>Abord caudal de  l’articulation coxo-fémorale</vt:lpstr>
      <vt:lpstr>Abord caudal de  l’articulation coxo-fémorale</vt:lpstr>
      <vt:lpstr>Abord caudal de  l’articulation coxo-fémorale</vt:lpstr>
      <vt:lpstr>Abord caudal de  l’articulation coxo-fémorale</vt:lpstr>
      <vt:lpstr>Abord caudal de  l’articulation coxo-fémorale</vt:lpstr>
      <vt:lpstr>Abord caudal de  l’articulation coxo-fémorale</vt:lpstr>
      <vt:lpstr>Abord caudal de  l’articulation coxo-fémorale</vt:lpstr>
      <vt:lpstr>Fermeture</vt:lpstr>
      <vt:lpstr>Fermeture</vt:lpstr>
      <vt:lpstr>Fermeture</vt:lpstr>
      <vt:lpstr>Fermeture</vt:lpstr>
      <vt:lpstr>Bibliographie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des muscles du membre postérieur du chien (face latérale)   Application aux voies d’abord de  la diaphyse fémorale et de l’articulation de la hanche (abord latéro-caudal)</dc:title>
  <dc:creator>Utilisateur</dc:creator>
  <cp:lastModifiedBy>Utilisateur</cp:lastModifiedBy>
  <cp:revision>122</cp:revision>
  <dcterms:created xsi:type="dcterms:W3CDTF">2018-10-22T05:08:56Z</dcterms:created>
  <dcterms:modified xsi:type="dcterms:W3CDTF">2019-02-26T12:35:21Z</dcterms:modified>
</cp:coreProperties>
</file>